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tags/tag26.xml" ContentType="application/vnd.openxmlformats-officedocument.presentationml.tags+xml"/>
  <Override PartName="/ppt/notesSlides/notesSlide26.xml" ContentType="application/vnd.openxmlformats-officedocument.presentationml.notesSlide+xml"/>
  <Override PartName="/ppt/tags/tag27.xml" ContentType="application/vnd.openxmlformats-officedocument.presentationml.tags+xml"/>
  <Override PartName="/ppt/notesSlides/notesSlide27.xml" ContentType="application/vnd.openxmlformats-officedocument.presentationml.notesSlide+xml"/>
  <Override PartName="/ppt/tags/tag28.xml" ContentType="application/vnd.openxmlformats-officedocument.presentationml.tags+xml"/>
  <Override PartName="/ppt/notesSlides/notesSlide28.xml" ContentType="application/vnd.openxmlformats-officedocument.presentationml.notesSlide+xml"/>
  <Override PartName="/ppt/tags/tag29.xml" ContentType="application/vnd.openxmlformats-officedocument.presentationml.tags+xml"/>
  <Override PartName="/ppt/notesSlides/notesSlide29.xml" ContentType="application/vnd.openxmlformats-officedocument.presentationml.notesSlide+xml"/>
  <Override PartName="/ppt/tags/tag30.xml" ContentType="application/vnd.openxmlformats-officedocument.presentationml.tags+xml"/>
  <Override PartName="/ppt/notesSlides/notesSlide30.xml" ContentType="application/vnd.openxmlformats-officedocument.presentationml.notesSlide+xml"/>
  <Override PartName="/ppt/tags/tag31.xml" ContentType="application/vnd.openxmlformats-officedocument.presentationml.tags+xml"/>
  <Override PartName="/ppt/notesSlides/notesSlide31.xml" ContentType="application/vnd.openxmlformats-officedocument.presentationml.notesSlide+xml"/>
  <Override PartName="/ppt/tags/tag32.xml" ContentType="application/vnd.openxmlformats-officedocument.presentationml.tags+xml"/>
  <Override PartName="/ppt/notesSlides/notesSlide32.xml" ContentType="application/vnd.openxmlformats-officedocument.presentationml.notesSlide+xml"/>
  <Override PartName="/ppt/tags/tag33.xml" ContentType="application/vnd.openxmlformats-officedocument.presentationml.tags+xml"/>
  <Override PartName="/ppt/notesSlides/notesSlide33.xml" ContentType="application/vnd.openxmlformats-officedocument.presentationml.notesSlide+xml"/>
  <Override PartName="/ppt/tags/tag34.xml" ContentType="application/vnd.openxmlformats-officedocument.presentationml.tags+xml"/>
  <Override PartName="/ppt/notesSlides/notesSlide34.xml" ContentType="application/vnd.openxmlformats-officedocument.presentationml.notesSlide+xml"/>
  <Override PartName="/ppt/tags/tag35.xml" ContentType="application/vnd.openxmlformats-officedocument.presentationml.tags+xml"/>
  <Override PartName="/ppt/notesSlides/notesSlide35.xml" ContentType="application/vnd.openxmlformats-officedocument.presentationml.notesSlide+xml"/>
  <Override PartName="/ppt/tags/tag36.xml" ContentType="application/vnd.openxmlformats-officedocument.presentationml.tags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257" r:id="rId3"/>
    <p:sldId id="259" r:id="rId4"/>
    <p:sldId id="260" r:id="rId5"/>
    <p:sldId id="262" r:id="rId6"/>
    <p:sldId id="266" r:id="rId7"/>
    <p:sldId id="268" r:id="rId8"/>
    <p:sldId id="267" r:id="rId9"/>
    <p:sldId id="272" r:id="rId10"/>
    <p:sldId id="273" r:id="rId11"/>
    <p:sldId id="274" r:id="rId12"/>
    <p:sldId id="276" r:id="rId13"/>
    <p:sldId id="269" r:id="rId14"/>
    <p:sldId id="270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28F1B-53F8-4C50-985A-EADBEE1EDD3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842CB-93A1-4259-A2C1-DDD971C9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2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1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10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B04C4-7875-403D-9118-9EA33B945B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14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B04C4-7875-403D-9118-9EA33B945B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18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21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23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B04C4-7875-403D-9118-9EA33B945B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25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B04C4-7875-403D-9118-9EA33B945B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29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3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B04C4-7875-403D-9118-9EA33B945B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33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CCB-21D8-4C5F-BB33-7FCE87025E1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9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2505F-6C95-4F44-B211-DE1E982E6611}" type="slidenum">
              <a:rPr lang="en-US" sz="1200" b="0">
                <a:latin typeface="Calibri" pitchFamily="34" charset="0"/>
              </a:rPr>
              <a:pPr algn="r"/>
              <a:t>8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B04C4-7875-403D-9118-9EA33B945B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8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9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2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3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3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3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3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4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9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06E47-1135-4F68-821B-8503AEDC51F9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3A89E-B0EB-4938-8E92-077961D16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0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image" Target="../media/image14.wmf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image" Target="../media/image1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image" Target="../media/image1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US" sz="12000" b="1" dirty="0" smtClean="0">
                <a:solidFill>
                  <a:srgbClr val="FFFF00"/>
                </a:solidFill>
              </a:rPr>
              <a:t>SPELLING RULES for Suffixes</a:t>
            </a:r>
          </a:p>
          <a:p>
            <a:pPr algn="ctr">
              <a:buFontTx/>
              <a:buNone/>
            </a:pPr>
            <a:r>
              <a:rPr lang="en-US" sz="9600" b="1" dirty="0" smtClean="0">
                <a:solidFill>
                  <a:srgbClr val="FFFF00"/>
                </a:solidFill>
              </a:rPr>
              <a:t>-</a:t>
            </a:r>
            <a:r>
              <a:rPr lang="en-US" sz="9600" b="1" dirty="0" err="1" smtClean="0">
                <a:solidFill>
                  <a:srgbClr val="FF0000"/>
                </a:solidFill>
              </a:rPr>
              <a:t>ed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smtClean="0">
                <a:solidFill>
                  <a:srgbClr val="FFFF00"/>
                </a:solidFill>
              </a:rPr>
              <a:t>and -</a:t>
            </a:r>
            <a:r>
              <a:rPr lang="en-US" sz="9600" b="1" dirty="0" err="1" smtClean="0">
                <a:solidFill>
                  <a:srgbClr val="FF0000"/>
                </a:solidFill>
              </a:rPr>
              <a:t>ing</a:t>
            </a:r>
            <a:endParaRPr lang="en-US" sz="96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5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8000" b="1" dirty="0" smtClean="0"/>
          </a:p>
          <a:p>
            <a:pPr algn="ctr">
              <a:buFontTx/>
              <a:buNone/>
            </a:pPr>
            <a:r>
              <a:rPr lang="en-US" sz="13000" b="1" dirty="0" smtClean="0">
                <a:solidFill>
                  <a:srgbClr val="FFFF00"/>
                </a:solidFill>
              </a:rPr>
              <a:t>EXAMPLES</a:t>
            </a:r>
            <a:endParaRPr lang="en-US" sz="80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92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                  </a:t>
            </a:r>
            <a:r>
              <a:rPr lang="en-US" sz="15000" b="1" dirty="0" smtClean="0"/>
              <a:t>talk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029200" y="1066800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ed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Kelly\AppData\Local\Microsoft\Windows\Temporary Internet Files\Content.IE5\A98VSFQ2\MC9003833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67456"/>
            <a:ext cx="2743200" cy="275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02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                        </a:t>
            </a:r>
            <a:r>
              <a:rPr lang="en-US" sz="15000" b="1" dirty="0" smtClean="0"/>
              <a:t>lift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0" y="1097280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ed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pic>
        <p:nvPicPr>
          <p:cNvPr id="6146" name="Picture 2" descr="C:\Users\Kelly\AppData\Local\Microsoft\Windows\Temporary Internet Files\Content.IE5\UIGCFI2E\MC9002957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497937"/>
            <a:ext cx="3124200" cy="285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69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8000" dirty="0" smtClean="0"/>
              <a:t> </a:t>
            </a:r>
            <a:r>
              <a:rPr lang="en-US" sz="8000" b="1" u="sng" dirty="0" smtClean="0"/>
              <a:t>Rule </a:t>
            </a:r>
            <a:r>
              <a:rPr lang="en-US" sz="8000" b="1" u="sng" dirty="0"/>
              <a:t>2</a:t>
            </a:r>
            <a:r>
              <a:rPr lang="en-US" sz="8000" b="1" u="sng" dirty="0" smtClean="0"/>
              <a:t>:</a:t>
            </a:r>
            <a:r>
              <a:rPr lang="en-US" sz="8000" dirty="0" smtClean="0"/>
              <a:t> </a:t>
            </a:r>
            <a:r>
              <a:rPr lang="en-US" sz="7500" b="1" dirty="0" smtClean="0"/>
              <a:t>If you have a </a:t>
            </a:r>
            <a:r>
              <a:rPr lang="en-US" sz="7500" b="1" dirty="0" smtClean="0">
                <a:solidFill>
                  <a:srgbClr val="FF0000"/>
                </a:solidFill>
              </a:rPr>
              <a:t>v-c-e</a:t>
            </a:r>
            <a:r>
              <a:rPr lang="en-US" sz="7500" b="1" dirty="0" smtClean="0"/>
              <a:t> pattern, </a:t>
            </a:r>
            <a:r>
              <a:rPr lang="en-US" sz="7500" b="1" u="sng" dirty="0" smtClean="0"/>
              <a:t>drop</a:t>
            </a:r>
            <a:r>
              <a:rPr lang="en-US" sz="7500" b="1" dirty="0" smtClean="0"/>
              <a:t> the </a:t>
            </a:r>
            <a:r>
              <a:rPr lang="en-US" sz="7500" b="1" u="sng" dirty="0" smtClean="0"/>
              <a:t>silent e </a:t>
            </a:r>
            <a:r>
              <a:rPr lang="en-US" sz="7500" b="1" dirty="0" smtClean="0"/>
              <a:t>and add </a:t>
            </a:r>
            <a:r>
              <a:rPr lang="en-US" sz="7500" b="1" dirty="0" smtClean="0">
                <a:solidFill>
                  <a:srgbClr val="FF0000"/>
                </a:solidFill>
              </a:rPr>
              <a:t>-ed</a:t>
            </a:r>
            <a:r>
              <a:rPr lang="en-US" sz="7500" b="1" dirty="0" smtClean="0"/>
              <a:t>.</a:t>
            </a:r>
            <a:endParaRPr lang="en-US" sz="7500" dirty="0" smtClean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746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8000" b="1" dirty="0" smtClean="0"/>
          </a:p>
          <a:p>
            <a:pPr algn="ctr">
              <a:buFontTx/>
              <a:buNone/>
            </a:pPr>
            <a:r>
              <a:rPr lang="en-US" sz="13000" b="1" dirty="0" smtClean="0">
                <a:solidFill>
                  <a:srgbClr val="FFFF00"/>
                </a:solidFill>
              </a:rPr>
              <a:t>EXAMPLES</a:t>
            </a:r>
            <a:endParaRPr lang="en-US" sz="80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9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               </a:t>
            </a:r>
            <a:r>
              <a:rPr lang="en-US" sz="15000" b="1" dirty="0" err="1" smtClean="0"/>
              <a:t>smil</a:t>
            </a:r>
            <a:endParaRPr lang="en-US" sz="15000" b="1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51120" y="1101090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ed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1120" y="1097280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/>
              <a:t>e</a:t>
            </a:r>
            <a:endParaRPr lang="en-US" sz="15000" b="1" dirty="0"/>
          </a:p>
        </p:txBody>
      </p:sp>
      <p:pic>
        <p:nvPicPr>
          <p:cNvPr id="7170" name="Picture 2" descr="C:\Users\Kelly\AppData\Local\Microsoft\Windows\Temporary Internet Files\Content.IE5\4MA14UVL\MC9001406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03594"/>
            <a:ext cx="4038600" cy="277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980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                      </a:t>
            </a:r>
            <a:r>
              <a:rPr lang="en-US" sz="15000" b="1" dirty="0" err="1" smtClean="0"/>
              <a:t>rac</a:t>
            </a:r>
            <a:endParaRPr lang="en-US" sz="15000" b="1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668045" y="1103602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ed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68045" y="1097279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/>
              <a:t>e</a:t>
            </a:r>
            <a:endParaRPr lang="en-US" sz="15000" b="1" dirty="0"/>
          </a:p>
        </p:txBody>
      </p:sp>
      <p:pic>
        <p:nvPicPr>
          <p:cNvPr id="8194" name="Picture 2" descr="C:\Users\Kelly\AppData\Local\Microsoft\Windows\Temporary Internet Files\Content.IE5\4MA14UVL\MC90035226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5964646" cy="26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657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8000" dirty="0" smtClean="0"/>
              <a:t> </a:t>
            </a:r>
            <a:r>
              <a:rPr lang="en-US" sz="8000" b="1" u="sng" dirty="0" smtClean="0"/>
              <a:t>Rule </a:t>
            </a:r>
            <a:r>
              <a:rPr lang="en-US" sz="8000" b="1" u="sng" dirty="0"/>
              <a:t>3</a:t>
            </a:r>
            <a:r>
              <a:rPr lang="en-US" sz="8000" b="1" u="sng" dirty="0" smtClean="0"/>
              <a:t>:</a:t>
            </a:r>
            <a:r>
              <a:rPr lang="en-US" sz="8000" dirty="0" smtClean="0"/>
              <a:t> </a:t>
            </a:r>
            <a:r>
              <a:rPr lang="en-US" sz="7500" b="1" dirty="0" smtClean="0"/>
              <a:t>If a </a:t>
            </a:r>
            <a:r>
              <a:rPr lang="en-US" sz="7500" b="1" dirty="0" smtClean="0">
                <a:solidFill>
                  <a:srgbClr val="FF0000"/>
                </a:solidFill>
              </a:rPr>
              <a:t>vowel</a:t>
            </a:r>
            <a:r>
              <a:rPr lang="en-US" sz="7500" b="1" dirty="0" smtClean="0"/>
              <a:t> is followed by </a:t>
            </a:r>
            <a:r>
              <a:rPr lang="en-US" sz="7500" b="1" u="sng" dirty="0" smtClean="0"/>
              <a:t>one consonant</a:t>
            </a:r>
            <a:r>
              <a:rPr lang="en-US" sz="7500" b="1" dirty="0" smtClean="0"/>
              <a:t>, you must </a:t>
            </a:r>
            <a:r>
              <a:rPr lang="en-US" sz="7500" b="1" dirty="0" smtClean="0">
                <a:solidFill>
                  <a:srgbClr val="FF0000"/>
                </a:solidFill>
              </a:rPr>
              <a:t>double</a:t>
            </a:r>
            <a:r>
              <a:rPr lang="en-US" sz="7500" b="1" dirty="0" smtClean="0"/>
              <a:t> the last consonant letter and add </a:t>
            </a:r>
            <a:r>
              <a:rPr lang="en-US" sz="7500" b="1" dirty="0" smtClean="0">
                <a:solidFill>
                  <a:srgbClr val="FF0000"/>
                </a:solidFill>
              </a:rPr>
              <a:t>-ed</a:t>
            </a:r>
            <a:r>
              <a:rPr lang="en-US" sz="7500" b="1" dirty="0" smtClean="0"/>
              <a:t>.</a:t>
            </a:r>
            <a:endParaRPr lang="en-US" sz="7500" dirty="0" smtClean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9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8000" b="1" dirty="0" smtClean="0"/>
          </a:p>
          <a:p>
            <a:pPr algn="ctr">
              <a:buFontTx/>
              <a:buNone/>
            </a:pPr>
            <a:r>
              <a:rPr lang="en-US" sz="13000" b="1" dirty="0" smtClean="0">
                <a:solidFill>
                  <a:srgbClr val="FFFF00"/>
                </a:solidFill>
              </a:rPr>
              <a:t>EXAMPLES</a:t>
            </a:r>
            <a:endParaRPr lang="en-US" sz="80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7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</a:t>
            </a:r>
            <a:r>
              <a:rPr lang="en-US" sz="15000" b="1" dirty="0" smtClean="0"/>
              <a:t>hug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51120" y="1101090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ed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1580" y="1085178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/>
              <a:t>g</a:t>
            </a:r>
          </a:p>
        </p:txBody>
      </p:sp>
      <p:pic>
        <p:nvPicPr>
          <p:cNvPr id="9218" name="Picture 2" descr="C:\Users\Kelly\AppData\Local\Microsoft\Windows\Temporary Internet Files\Content.IE5\KHMKI5E8\MC900437801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4221759" cy="274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86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72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Today we are going to review some </a:t>
            </a:r>
            <a:r>
              <a:rPr lang="en-US" sz="5400" b="1" dirty="0" smtClean="0">
                <a:solidFill>
                  <a:srgbClr val="FF0000"/>
                </a:solidFill>
              </a:rPr>
              <a:t>Spelling Rules </a:t>
            </a:r>
            <a:r>
              <a:rPr lang="en-US" sz="5400" dirty="0" smtClean="0"/>
              <a:t>for adding the suffixes </a:t>
            </a:r>
            <a:r>
              <a:rPr lang="en-US" sz="5400" b="1" dirty="0" smtClean="0"/>
              <a:t>-</a:t>
            </a:r>
            <a:r>
              <a:rPr lang="en-US" sz="5400" b="1" dirty="0" err="1" smtClean="0"/>
              <a:t>ed</a:t>
            </a:r>
            <a:r>
              <a:rPr lang="en-US" sz="5400" b="1" dirty="0" smtClean="0"/>
              <a:t> </a:t>
            </a:r>
            <a:r>
              <a:rPr lang="en-US" sz="5400" dirty="0" smtClean="0"/>
              <a:t>and </a:t>
            </a:r>
            <a:r>
              <a:rPr lang="en-US" sz="5400" b="1" dirty="0"/>
              <a:t>-</a:t>
            </a:r>
            <a:r>
              <a:rPr lang="en-US" sz="5400" b="1" dirty="0" err="1" smtClean="0"/>
              <a:t>ing</a:t>
            </a:r>
            <a:r>
              <a:rPr lang="en-US" sz="5400" dirty="0" smtClean="0"/>
              <a:t> to words.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pic>
        <p:nvPicPr>
          <p:cNvPr id="3" name="Picture 4" descr="man_1_finger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752551"/>
            <a:ext cx="2971800" cy="272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9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</a:t>
            </a:r>
            <a:r>
              <a:rPr lang="en-US" sz="15000" b="1" dirty="0" smtClean="0"/>
              <a:t>drop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867172" y="1085177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ed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6880" y="1085177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/>
              <a:t>p</a:t>
            </a:r>
            <a:endParaRPr lang="en-US" sz="15000" b="1" dirty="0"/>
          </a:p>
        </p:txBody>
      </p:sp>
      <p:pic>
        <p:nvPicPr>
          <p:cNvPr id="10244" name="Picture 4" descr="C:\Users\Kelly\AppData\Local\Microsoft\Windows\Temporary Internet Files\Content.IE5\UIGCFI2E\MC900438251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90021"/>
            <a:ext cx="4038600" cy="267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40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en-US" sz="22000" b="1" dirty="0" smtClean="0">
                <a:solidFill>
                  <a:srgbClr val="FFFF00"/>
                </a:solidFill>
              </a:rPr>
              <a:t>-</a:t>
            </a:r>
            <a:r>
              <a:rPr lang="en-US" sz="22000" b="1" dirty="0" err="1" smtClean="0">
                <a:solidFill>
                  <a:srgbClr val="FFFF00"/>
                </a:solidFill>
              </a:rPr>
              <a:t>ing</a:t>
            </a:r>
            <a:endParaRPr lang="en-US" sz="22000" b="1" dirty="0" smtClean="0">
              <a:solidFill>
                <a:srgbClr val="FFFF00"/>
              </a:solidFill>
            </a:endParaRPr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04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72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/>
              <a:t>The suffix </a:t>
            </a:r>
            <a:r>
              <a:rPr lang="en-US" sz="7200" b="1" dirty="0" smtClean="0">
                <a:solidFill>
                  <a:srgbClr val="FF0000"/>
                </a:solidFill>
              </a:rPr>
              <a:t>-</a:t>
            </a:r>
            <a:r>
              <a:rPr lang="en-US" sz="7200" b="1" dirty="0" err="1" smtClean="0">
                <a:solidFill>
                  <a:srgbClr val="FF0000"/>
                </a:solidFill>
              </a:rPr>
              <a:t>ing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/>
              <a:t>makes </a:t>
            </a:r>
            <a:r>
              <a:rPr lang="en-US" sz="7200" b="1" dirty="0" smtClean="0">
                <a:solidFill>
                  <a:srgbClr val="FF0000"/>
                </a:solidFill>
              </a:rPr>
              <a:t>1</a:t>
            </a:r>
            <a:r>
              <a:rPr lang="en-US" sz="7200" dirty="0" smtClean="0"/>
              <a:t> sound.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pic>
        <p:nvPicPr>
          <p:cNvPr id="1026" name="Picture 2" descr="C:\Users\Kelly\AppData\Local\Microsoft\Windows\Temporary Internet Files\Content.IE5\KHMKI5E8\MC90006495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980" y="3139440"/>
            <a:ext cx="3262580" cy="287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Kelly\AppData\Local\Microsoft\Windows\Temporary Internet Files\Content.IE5\UIGCFI2E\MC90001911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943" y="1446724"/>
            <a:ext cx="1345082" cy="162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49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en-US" sz="22000" b="1" dirty="0" smtClean="0">
                <a:solidFill>
                  <a:srgbClr val="FFFF00"/>
                </a:solidFill>
              </a:rPr>
              <a:t>Rules</a:t>
            </a:r>
          </a:p>
          <a:p>
            <a:pPr algn="ctr">
              <a:buFontTx/>
              <a:buNone/>
            </a:pPr>
            <a:r>
              <a:rPr lang="en-US" sz="22000" b="1" dirty="0" smtClean="0">
                <a:solidFill>
                  <a:srgbClr val="FFFF00"/>
                </a:solidFill>
              </a:rPr>
              <a:t>-</a:t>
            </a:r>
            <a:r>
              <a:rPr lang="en-US" sz="22000" b="1" dirty="0" err="1" smtClean="0">
                <a:solidFill>
                  <a:srgbClr val="FFFF00"/>
                </a:solidFill>
              </a:rPr>
              <a:t>ing</a:t>
            </a:r>
            <a:endParaRPr lang="en-US" sz="22000" b="1" dirty="0" smtClean="0">
              <a:solidFill>
                <a:srgbClr val="FFFF00"/>
              </a:solidFill>
            </a:endParaRPr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70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8000" dirty="0" smtClean="0"/>
              <a:t> </a:t>
            </a:r>
            <a:r>
              <a:rPr lang="en-US" sz="8000" b="1" u="sng" dirty="0" smtClean="0"/>
              <a:t>Rule 1:</a:t>
            </a:r>
            <a:r>
              <a:rPr lang="en-US" sz="8000" dirty="0" smtClean="0"/>
              <a:t> </a:t>
            </a:r>
            <a:r>
              <a:rPr lang="en-US" sz="7500" b="1" dirty="0" smtClean="0"/>
              <a:t>If a </a:t>
            </a:r>
            <a:r>
              <a:rPr lang="en-US" sz="7500" b="1" dirty="0" smtClean="0">
                <a:solidFill>
                  <a:srgbClr val="FF0000"/>
                </a:solidFill>
              </a:rPr>
              <a:t>vowel</a:t>
            </a:r>
            <a:r>
              <a:rPr lang="en-US" sz="7500" b="1" dirty="0" smtClean="0"/>
              <a:t> is followed by </a:t>
            </a:r>
            <a:r>
              <a:rPr lang="en-US" sz="7500" b="1" u="sng" dirty="0" smtClean="0"/>
              <a:t>two consonants</a:t>
            </a:r>
            <a:r>
              <a:rPr lang="en-US" sz="7500" b="1" dirty="0" smtClean="0"/>
              <a:t>, just add </a:t>
            </a:r>
            <a:r>
              <a:rPr lang="en-US" sz="7500" b="1" dirty="0" smtClean="0">
                <a:solidFill>
                  <a:srgbClr val="FF0000"/>
                </a:solidFill>
              </a:rPr>
              <a:t>-</a:t>
            </a:r>
            <a:r>
              <a:rPr lang="en-US" sz="7500" b="1" dirty="0" err="1" smtClean="0">
                <a:solidFill>
                  <a:srgbClr val="FF0000"/>
                </a:solidFill>
              </a:rPr>
              <a:t>ing</a:t>
            </a:r>
            <a:r>
              <a:rPr lang="en-US" sz="7500" b="1" dirty="0" smtClean="0"/>
              <a:t>.</a:t>
            </a:r>
            <a:endParaRPr lang="en-US" sz="7500" dirty="0" smtClean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9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8000" b="1" dirty="0" smtClean="0"/>
          </a:p>
          <a:p>
            <a:pPr algn="ctr">
              <a:buFontTx/>
              <a:buNone/>
            </a:pPr>
            <a:r>
              <a:rPr lang="en-US" sz="13000" b="1" dirty="0" smtClean="0">
                <a:solidFill>
                  <a:srgbClr val="FFFF00"/>
                </a:solidFill>
              </a:rPr>
              <a:t>EXAMPLES</a:t>
            </a:r>
            <a:endParaRPr lang="en-US" sz="80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3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                  </a:t>
            </a:r>
            <a:r>
              <a:rPr lang="en-US" sz="15000" b="1" dirty="0" smtClean="0"/>
              <a:t>talk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029200" y="1066800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ing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Kelly\AppData\Local\Microsoft\Windows\Temporary Internet Files\Content.IE5\A98VSFQ2\MC9003833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67456"/>
            <a:ext cx="2743200" cy="275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863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                        </a:t>
            </a:r>
            <a:r>
              <a:rPr lang="en-US" sz="15000" b="1" dirty="0" smtClean="0"/>
              <a:t>lift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0" y="1097280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ing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pic>
        <p:nvPicPr>
          <p:cNvPr id="6146" name="Picture 2" descr="C:\Users\Kelly\AppData\Local\Microsoft\Windows\Temporary Internet Files\Content.IE5\UIGCFI2E\MC9002957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497937"/>
            <a:ext cx="3124200" cy="285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216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8000" dirty="0" smtClean="0"/>
              <a:t> </a:t>
            </a:r>
            <a:r>
              <a:rPr lang="en-US" sz="8000" b="1" u="sng" dirty="0" smtClean="0"/>
              <a:t>Rule </a:t>
            </a:r>
            <a:r>
              <a:rPr lang="en-US" sz="8000" b="1" u="sng" dirty="0"/>
              <a:t>2</a:t>
            </a:r>
            <a:r>
              <a:rPr lang="en-US" sz="8000" b="1" u="sng" dirty="0" smtClean="0"/>
              <a:t>:</a:t>
            </a:r>
            <a:r>
              <a:rPr lang="en-US" sz="8000" dirty="0" smtClean="0"/>
              <a:t> </a:t>
            </a:r>
            <a:r>
              <a:rPr lang="en-US" sz="7500" b="1" dirty="0" smtClean="0"/>
              <a:t>If you have a </a:t>
            </a:r>
            <a:r>
              <a:rPr lang="en-US" sz="7500" b="1" dirty="0" smtClean="0">
                <a:solidFill>
                  <a:srgbClr val="FF0000"/>
                </a:solidFill>
              </a:rPr>
              <a:t>v-c-e</a:t>
            </a:r>
            <a:r>
              <a:rPr lang="en-US" sz="7500" b="1" dirty="0" smtClean="0"/>
              <a:t> pattern, </a:t>
            </a:r>
            <a:r>
              <a:rPr lang="en-US" sz="7500" b="1" u="sng" dirty="0" smtClean="0"/>
              <a:t>drop</a:t>
            </a:r>
            <a:r>
              <a:rPr lang="en-US" sz="7500" b="1" dirty="0" smtClean="0"/>
              <a:t> the </a:t>
            </a:r>
            <a:r>
              <a:rPr lang="en-US" sz="7500" b="1" u="sng" dirty="0" smtClean="0"/>
              <a:t>silent e </a:t>
            </a:r>
            <a:r>
              <a:rPr lang="en-US" sz="7500" b="1" dirty="0" smtClean="0"/>
              <a:t>and add </a:t>
            </a:r>
            <a:r>
              <a:rPr lang="en-US" sz="7500" b="1" dirty="0" smtClean="0">
                <a:solidFill>
                  <a:srgbClr val="FF0000"/>
                </a:solidFill>
              </a:rPr>
              <a:t>-</a:t>
            </a:r>
            <a:r>
              <a:rPr lang="en-US" sz="7500" b="1" dirty="0" err="1" smtClean="0">
                <a:solidFill>
                  <a:srgbClr val="FF0000"/>
                </a:solidFill>
              </a:rPr>
              <a:t>ing</a:t>
            </a:r>
            <a:r>
              <a:rPr lang="en-US" sz="7500" b="1" dirty="0" smtClean="0"/>
              <a:t>.</a:t>
            </a:r>
            <a:endParaRPr lang="en-US" sz="7500" dirty="0" smtClean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72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8000" b="1" dirty="0" smtClean="0"/>
          </a:p>
          <a:p>
            <a:pPr algn="ctr">
              <a:buFontTx/>
              <a:buNone/>
            </a:pPr>
            <a:r>
              <a:rPr lang="en-US" sz="13000" b="1" dirty="0" smtClean="0">
                <a:solidFill>
                  <a:srgbClr val="FFFF00"/>
                </a:solidFill>
              </a:rPr>
              <a:t>EXAMPLES</a:t>
            </a:r>
            <a:endParaRPr lang="en-US" sz="80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59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en-US" sz="22000" b="1" dirty="0" smtClean="0">
                <a:solidFill>
                  <a:srgbClr val="FFFF00"/>
                </a:solidFill>
              </a:rPr>
              <a:t>-</a:t>
            </a:r>
            <a:r>
              <a:rPr lang="en-US" sz="22000" b="1" dirty="0" err="1" smtClean="0">
                <a:solidFill>
                  <a:srgbClr val="FFFF00"/>
                </a:solidFill>
              </a:rPr>
              <a:t>ed</a:t>
            </a:r>
            <a:endParaRPr lang="en-US" sz="22000" b="1" dirty="0" smtClean="0">
              <a:solidFill>
                <a:srgbClr val="FFFF00"/>
              </a:solidFill>
            </a:endParaRPr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70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               </a:t>
            </a:r>
            <a:r>
              <a:rPr lang="en-US" sz="15000" b="1" dirty="0" err="1" smtClean="0"/>
              <a:t>smil</a:t>
            </a:r>
            <a:endParaRPr lang="en-US" sz="15000" b="1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51120" y="1101090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ing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1120" y="1097280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/>
              <a:t>e</a:t>
            </a:r>
            <a:endParaRPr lang="en-US" sz="15000" b="1" dirty="0"/>
          </a:p>
        </p:txBody>
      </p:sp>
      <p:pic>
        <p:nvPicPr>
          <p:cNvPr id="7170" name="Picture 2" descr="C:\Users\Kelly\AppData\Local\Microsoft\Windows\Temporary Internet Files\Content.IE5\4MA14UVL\MC9001406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03594"/>
            <a:ext cx="4038600" cy="277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05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                      </a:t>
            </a:r>
            <a:r>
              <a:rPr lang="en-US" sz="15000" b="1" dirty="0" err="1" smtClean="0"/>
              <a:t>rac</a:t>
            </a:r>
            <a:endParaRPr lang="en-US" sz="15000" b="1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668045" y="1103602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ing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68045" y="1097279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/>
              <a:t>e</a:t>
            </a:r>
            <a:endParaRPr lang="en-US" sz="15000" b="1" dirty="0"/>
          </a:p>
        </p:txBody>
      </p:sp>
      <p:pic>
        <p:nvPicPr>
          <p:cNvPr id="8194" name="Picture 2" descr="C:\Users\Kelly\AppData\Local\Microsoft\Windows\Temporary Internet Files\Content.IE5\4MA14UVL\MC90035226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5964646" cy="26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313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8000" dirty="0" smtClean="0"/>
              <a:t> </a:t>
            </a:r>
            <a:r>
              <a:rPr lang="en-US" sz="8000" b="1" u="sng" dirty="0" smtClean="0"/>
              <a:t>Rule 3:</a:t>
            </a:r>
            <a:r>
              <a:rPr lang="en-US" sz="8000" dirty="0" smtClean="0"/>
              <a:t> </a:t>
            </a:r>
            <a:r>
              <a:rPr lang="en-US" sz="7500" b="1" dirty="0" smtClean="0"/>
              <a:t>If a </a:t>
            </a:r>
            <a:r>
              <a:rPr lang="en-US" sz="7500" b="1" dirty="0" smtClean="0">
                <a:solidFill>
                  <a:srgbClr val="FF0000"/>
                </a:solidFill>
              </a:rPr>
              <a:t>vowel</a:t>
            </a:r>
            <a:r>
              <a:rPr lang="en-US" sz="7500" b="1" dirty="0" smtClean="0"/>
              <a:t> is followed by </a:t>
            </a:r>
            <a:r>
              <a:rPr lang="en-US" sz="7500" b="1" u="sng" dirty="0" smtClean="0"/>
              <a:t>one consonant</a:t>
            </a:r>
            <a:r>
              <a:rPr lang="en-US" sz="7500" b="1" dirty="0" smtClean="0"/>
              <a:t>, you must </a:t>
            </a:r>
            <a:r>
              <a:rPr lang="en-US" sz="7500" b="1" dirty="0" smtClean="0">
                <a:solidFill>
                  <a:srgbClr val="FF0000"/>
                </a:solidFill>
              </a:rPr>
              <a:t>double</a:t>
            </a:r>
            <a:r>
              <a:rPr lang="en-US" sz="7500" b="1" dirty="0" smtClean="0"/>
              <a:t> the last consonant letter and add </a:t>
            </a:r>
            <a:r>
              <a:rPr lang="en-US" sz="7500" b="1" dirty="0" smtClean="0">
                <a:solidFill>
                  <a:srgbClr val="FF0000"/>
                </a:solidFill>
              </a:rPr>
              <a:t>-</a:t>
            </a:r>
            <a:r>
              <a:rPr lang="en-US" sz="7500" b="1" dirty="0" err="1" smtClean="0">
                <a:solidFill>
                  <a:srgbClr val="FF0000"/>
                </a:solidFill>
              </a:rPr>
              <a:t>ing</a:t>
            </a:r>
            <a:r>
              <a:rPr lang="en-US" sz="7500" b="1" dirty="0" smtClean="0"/>
              <a:t>.</a:t>
            </a:r>
            <a:endParaRPr lang="en-US" sz="7500" dirty="0" smtClean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30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8000" b="1" dirty="0" smtClean="0"/>
          </a:p>
          <a:p>
            <a:pPr algn="ctr">
              <a:buFontTx/>
              <a:buNone/>
            </a:pPr>
            <a:r>
              <a:rPr lang="en-US" sz="13000" b="1" dirty="0" smtClean="0">
                <a:solidFill>
                  <a:srgbClr val="FFFF00"/>
                </a:solidFill>
              </a:rPr>
              <a:t>EXAMPLES</a:t>
            </a:r>
            <a:endParaRPr lang="en-US" sz="80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62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      </a:t>
            </a:r>
            <a:r>
              <a:rPr lang="en-US" sz="15000" b="1" dirty="0" smtClean="0"/>
              <a:t>hug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51120" y="1101090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ing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1580" y="1085178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/>
              <a:t>g</a:t>
            </a:r>
          </a:p>
        </p:txBody>
      </p:sp>
      <p:pic>
        <p:nvPicPr>
          <p:cNvPr id="9218" name="Picture 2" descr="C:\Users\Kelly\AppData\Local\Microsoft\Windows\Temporary Internet Files\Content.IE5\KHMKI5E8\MC900437801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4221759" cy="274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913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4191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 </a:t>
            </a:r>
          </a:p>
          <a:p>
            <a:pPr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    </a:t>
            </a:r>
            <a:r>
              <a:rPr lang="en-US" sz="15000" b="1" dirty="0" smtClean="0"/>
              <a:t>drop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867172" y="1085177"/>
            <a:ext cx="327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err="1" smtClean="0">
                <a:solidFill>
                  <a:srgbClr val="FF0000"/>
                </a:solidFill>
              </a:rPr>
              <a:t>ing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6880" y="1085177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/>
              <a:t>p</a:t>
            </a:r>
            <a:endParaRPr lang="en-US" sz="15000" b="1" dirty="0"/>
          </a:p>
        </p:txBody>
      </p:sp>
      <p:pic>
        <p:nvPicPr>
          <p:cNvPr id="10244" name="Picture 4" descr="C:\Users\Kelly\AppData\Local\Microsoft\Windows\Temporary Internet Files\Content.IE5\UIGCFI2E\MC900438251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90021"/>
            <a:ext cx="4038600" cy="267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092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72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8800" b="1" dirty="0" smtClean="0"/>
              <a:t>GOT IT? MAKE SENSE?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pic>
        <p:nvPicPr>
          <p:cNvPr id="12290" name="Picture 2" descr="C:\Users\Kelly\AppData\Local\Microsoft\Windows\Temporary Internet Files\Content.IE5\UIGCFI2E\MC90013337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033" y="1981200"/>
            <a:ext cx="4671588" cy="430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24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72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/>
              <a:t>The suffix </a:t>
            </a:r>
            <a:r>
              <a:rPr lang="en-US" sz="7200" b="1" dirty="0" smtClean="0">
                <a:solidFill>
                  <a:srgbClr val="FF0000"/>
                </a:solidFill>
              </a:rPr>
              <a:t>-</a:t>
            </a:r>
            <a:r>
              <a:rPr lang="en-US" sz="7200" b="1" dirty="0" err="1" smtClean="0">
                <a:solidFill>
                  <a:srgbClr val="FF0000"/>
                </a:solidFill>
              </a:rPr>
              <a:t>ed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/>
              <a:t>makes </a:t>
            </a:r>
            <a:r>
              <a:rPr lang="en-US" sz="7200" b="1" dirty="0" smtClean="0">
                <a:solidFill>
                  <a:srgbClr val="FF0000"/>
                </a:solidFill>
              </a:rPr>
              <a:t>3</a:t>
            </a:r>
            <a:r>
              <a:rPr lang="en-US" sz="7200" dirty="0" smtClean="0"/>
              <a:t> </a:t>
            </a:r>
            <a:r>
              <a:rPr lang="en-US" sz="7200" u="sng" dirty="0" smtClean="0"/>
              <a:t>different</a:t>
            </a:r>
            <a:r>
              <a:rPr lang="en-US" sz="7200" dirty="0" smtClean="0"/>
              <a:t> sounds.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pic>
        <p:nvPicPr>
          <p:cNvPr id="1026" name="Picture 2" descr="C:\Users\Kelly\AppData\Local\Microsoft\Windows\Temporary Internet Files\Content.IE5\KHMKI5E8\MC90006495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980" y="3139440"/>
            <a:ext cx="3262580" cy="287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9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72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The suffix </a:t>
            </a:r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r>
              <a:rPr lang="en-US" sz="5400" b="1" dirty="0" err="1" smtClean="0">
                <a:solidFill>
                  <a:srgbClr val="FF0000"/>
                </a:solidFill>
              </a:rPr>
              <a:t>ed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can say </a:t>
            </a:r>
            <a:r>
              <a:rPr lang="en-US" sz="5400" b="1" dirty="0" smtClean="0"/>
              <a:t>“d”</a:t>
            </a:r>
            <a:r>
              <a:rPr lang="en-US" sz="5400" dirty="0" smtClean="0"/>
              <a:t> like in the word: </a:t>
            </a:r>
          </a:p>
          <a:p>
            <a:pPr algn="ctr">
              <a:buFontTx/>
              <a:buNone/>
            </a:pPr>
            <a:r>
              <a:rPr lang="en-US" sz="8800" b="1" dirty="0" smtClean="0"/>
              <a:t>begg</a:t>
            </a:r>
            <a:r>
              <a:rPr lang="en-US" sz="8800" b="1" dirty="0" smtClean="0">
                <a:solidFill>
                  <a:srgbClr val="FF0000"/>
                </a:solidFill>
              </a:rPr>
              <a:t>ed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pic>
        <p:nvPicPr>
          <p:cNvPr id="2050" name="Picture 2" descr="C:\Users\Kelly\AppData\Local\Microsoft\Windows\Temporary Internet Files\Content.IE5\A98VSFQ2\MC90003044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30930"/>
            <a:ext cx="2080829" cy="264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59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72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The suffix </a:t>
            </a:r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r>
              <a:rPr lang="en-US" sz="5400" b="1" dirty="0" err="1" smtClean="0">
                <a:solidFill>
                  <a:srgbClr val="FF0000"/>
                </a:solidFill>
              </a:rPr>
              <a:t>ed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can say </a:t>
            </a:r>
            <a:r>
              <a:rPr lang="en-US" sz="5400" b="1" dirty="0" smtClean="0"/>
              <a:t>“t”</a:t>
            </a:r>
            <a:r>
              <a:rPr lang="en-US" sz="5400" dirty="0" smtClean="0"/>
              <a:t> like in the word: </a:t>
            </a:r>
          </a:p>
          <a:p>
            <a:pPr algn="ctr">
              <a:buFontTx/>
              <a:buNone/>
            </a:pPr>
            <a:r>
              <a:rPr lang="en-US" sz="8800" b="1" dirty="0" smtClean="0"/>
              <a:t>talk</a:t>
            </a:r>
            <a:r>
              <a:rPr lang="en-US" sz="8800" b="1" dirty="0" smtClean="0">
                <a:solidFill>
                  <a:srgbClr val="FF0000"/>
                </a:solidFill>
              </a:rPr>
              <a:t>ed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pic>
        <p:nvPicPr>
          <p:cNvPr id="3076" name="Picture 4" descr="C:\Users\Kelly\AppData\Local\Microsoft\Windows\Temporary Internet Files\Content.IE5\UIGCFI2E\MC9002346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8600"/>
            <a:ext cx="3674074" cy="22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84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  <a:solidFill>
            <a:schemeClr val="bg1"/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72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The suffix </a:t>
            </a:r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r>
              <a:rPr lang="en-US" sz="5400" b="1" dirty="0" err="1" smtClean="0">
                <a:solidFill>
                  <a:srgbClr val="FF0000"/>
                </a:solidFill>
              </a:rPr>
              <a:t>ed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can say </a:t>
            </a:r>
            <a:r>
              <a:rPr lang="en-US" sz="5400" b="1" dirty="0" smtClean="0"/>
              <a:t>“</a:t>
            </a:r>
            <a:r>
              <a:rPr lang="en-US" sz="5400" b="1" dirty="0" err="1" smtClean="0"/>
              <a:t>ed</a:t>
            </a:r>
            <a:r>
              <a:rPr lang="en-US" sz="5400" b="1" dirty="0" smtClean="0"/>
              <a:t>”</a:t>
            </a:r>
            <a:r>
              <a:rPr lang="en-US" sz="5400" dirty="0" smtClean="0"/>
              <a:t> like in the word: </a:t>
            </a:r>
          </a:p>
          <a:p>
            <a:pPr algn="ctr">
              <a:buFontTx/>
              <a:buNone/>
            </a:pPr>
            <a:r>
              <a:rPr lang="en-US" sz="8800" b="1" dirty="0" smtClean="0"/>
              <a:t>excit</a:t>
            </a:r>
            <a:r>
              <a:rPr lang="en-US" sz="8800" b="1" dirty="0" smtClean="0">
                <a:solidFill>
                  <a:srgbClr val="FF0000"/>
                </a:solidFill>
              </a:rPr>
              <a:t>ed</a:t>
            </a:r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  <a:p>
            <a:pPr>
              <a:buFontTx/>
              <a:buNone/>
            </a:pPr>
            <a:endParaRPr lang="en-US" sz="8000" dirty="0" smtClean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  <p:pic>
        <p:nvPicPr>
          <p:cNvPr id="4098" name="Picture 2" descr="C:\Users\Kelly\AppData\Local\Microsoft\Windows\Temporary Internet Files\Content.IE5\A98VSFQ2\MC90013949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33800"/>
            <a:ext cx="1674670" cy="23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elly\AppData\Local\Microsoft\Windows\Temporary Internet Files\Content.IE5\KHMKI5E8\MC90013951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29990"/>
            <a:ext cx="2649017" cy="177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elly\AppData\Local\Microsoft\Windows\Temporary Internet Files\Content.IE5\4MA14UVL\MC90038356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14800"/>
            <a:ext cx="1789065" cy="212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76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305800" cy="6096000"/>
          </a:xfrm>
          <a:solidFill>
            <a:schemeClr val="tx1"/>
          </a:solidFill>
          <a:ln w="476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en-US" sz="22000" b="1" dirty="0" smtClean="0">
                <a:solidFill>
                  <a:srgbClr val="FFFF00"/>
                </a:solidFill>
              </a:rPr>
              <a:t>Rules</a:t>
            </a:r>
          </a:p>
          <a:p>
            <a:pPr algn="ctr">
              <a:buFontTx/>
              <a:buNone/>
            </a:pPr>
            <a:r>
              <a:rPr lang="en-US" sz="22000" b="1" dirty="0" smtClean="0">
                <a:solidFill>
                  <a:srgbClr val="FFFF00"/>
                </a:solidFill>
              </a:rPr>
              <a:t>-</a:t>
            </a:r>
            <a:r>
              <a:rPr lang="en-US" sz="22000" b="1" dirty="0" err="1" smtClean="0">
                <a:solidFill>
                  <a:srgbClr val="FFFF00"/>
                </a:solidFill>
              </a:rPr>
              <a:t>ed</a:t>
            </a:r>
            <a:endParaRPr lang="en-US" sz="22000" b="1" dirty="0" smtClean="0">
              <a:solidFill>
                <a:srgbClr val="FFFF00"/>
              </a:solidFill>
            </a:endParaRPr>
          </a:p>
        </p:txBody>
      </p:sp>
      <p:sp>
        <p:nvSpPr>
          <p:cNvPr id="56832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5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8000" dirty="0" smtClean="0"/>
              <a:t> </a:t>
            </a:r>
            <a:r>
              <a:rPr lang="en-US" sz="8000" b="1" u="sng" dirty="0" smtClean="0"/>
              <a:t>Rule 1:</a:t>
            </a:r>
            <a:r>
              <a:rPr lang="en-US" sz="8000" dirty="0" smtClean="0"/>
              <a:t> </a:t>
            </a:r>
            <a:r>
              <a:rPr lang="en-US" sz="7500" b="1" dirty="0" smtClean="0"/>
              <a:t>If a </a:t>
            </a:r>
            <a:r>
              <a:rPr lang="en-US" sz="7500" b="1" dirty="0" smtClean="0">
                <a:solidFill>
                  <a:srgbClr val="FF0000"/>
                </a:solidFill>
              </a:rPr>
              <a:t>vowel</a:t>
            </a:r>
            <a:r>
              <a:rPr lang="en-US" sz="7500" b="1" dirty="0" smtClean="0"/>
              <a:t> is followed by </a:t>
            </a:r>
            <a:r>
              <a:rPr lang="en-US" sz="7500" b="1" u="sng" dirty="0" smtClean="0"/>
              <a:t>two consonants</a:t>
            </a:r>
            <a:r>
              <a:rPr lang="en-US" sz="7500" b="1" dirty="0" smtClean="0"/>
              <a:t>, just add </a:t>
            </a:r>
            <a:r>
              <a:rPr lang="en-US" sz="7500" b="1" dirty="0" smtClean="0">
                <a:solidFill>
                  <a:srgbClr val="FF0000"/>
                </a:solidFill>
              </a:rPr>
              <a:t>-ed</a:t>
            </a:r>
            <a:r>
              <a:rPr lang="en-US" sz="7500" b="1" dirty="0" smtClean="0"/>
              <a:t>.</a:t>
            </a:r>
            <a:endParaRPr lang="en-US" sz="7500" dirty="0" smtClean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62763" y="6550025"/>
            <a:ext cx="2281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latin typeface="Calibri" pitchFamily="34" charset="0"/>
              </a:rPr>
              <a:t>Copyright © </a:t>
            </a:r>
            <a:r>
              <a:rPr lang="en-US" sz="1400" b="0" dirty="0" smtClean="0">
                <a:latin typeface="Calibri" pitchFamily="34" charset="0"/>
              </a:rPr>
              <a:t>2012 </a:t>
            </a:r>
            <a:r>
              <a:rPr lang="en-US" sz="1400" b="0" dirty="0">
                <a:latin typeface="Calibri" pitchFamily="34" charset="0"/>
              </a:rPr>
              <a:t>Kelly Mott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53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519</Words>
  <Application>Microsoft Office PowerPoint</Application>
  <PresentationFormat>On-screen Show (4:3)</PresentationFormat>
  <Paragraphs>187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</dc:creator>
  <cp:lastModifiedBy>Emily Condon</cp:lastModifiedBy>
  <cp:revision>10</cp:revision>
  <dcterms:created xsi:type="dcterms:W3CDTF">2012-11-21T22:43:54Z</dcterms:created>
  <dcterms:modified xsi:type="dcterms:W3CDTF">2014-06-02T22:41:48Z</dcterms:modified>
</cp:coreProperties>
</file>